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sldx" ContentType="application/vnd.openxmlformats-officedocument.presentationml.slide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71" r:id="rId5"/>
    <p:sldId id="273" r:id="rId6"/>
    <p:sldId id="266" r:id="rId7"/>
    <p:sldId id="263" r:id="rId8"/>
    <p:sldId id="262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3-4EDE-BC03-E92DA60493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3-4EDE-BC03-E92DA60493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3-4EDE-BC03-E92DA6049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27840"/>
        <c:axId val="62629376"/>
      </c:barChart>
      <c:catAx>
        <c:axId val="626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629376"/>
        <c:crosses val="autoZero"/>
        <c:auto val="1"/>
        <c:lblAlgn val="ctr"/>
        <c:lblOffset val="100"/>
        <c:noMultiLvlLbl val="0"/>
      </c:catAx>
      <c:valAx>
        <c:axId val="6262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627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927235-699B-4D76-A98D-563862BB0D25}" type="datetimeFigureOut">
              <a:rPr lang="ru-RU" smtClean="0"/>
              <a:pPr/>
              <a:t>04.09.2022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1BE16F-3D10-44F5-8CA5-31D12EAAD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Денисова Надежда Владимировна</a:t>
            </a:r>
            <a:br>
              <a:rPr lang="ru-RU" dirty="0"/>
            </a:br>
            <a:r>
              <a:rPr lang="ru-RU" sz="2000" dirty="0"/>
              <a:t>учитель английского языка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458200" cy="114300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</a:rPr>
              <a:t>Муниципальное бюджетное общеобразовательное учреждение«Средняя общеобразовательная школа №8»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90336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Формирование коммуникативных навыков и умений младших школьников с применением современных педагогических технологий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Используемые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>
            <a:normAutofit/>
          </a:bodyPr>
          <a:lstStyle/>
          <a:p>
            <a:r>
              <a:rPr lang="ru-RU" dirty="0"/>
              <a:t>Метод проектов</a:t>
            </a:r>
          </a:p>
          <a:p>
            <a:r>
              <a:rPr lang="ru-RU" dirty="0"/>
              <a:t>Обучение в малых группах сотрудничества</a:t>
            </a:r>
          </a:p>
          <a:p>
            <a:r>
              <a:rPr lang="ru-RU" dirty="0"/>
              <a:t>«Портфель ученика»</a:t>
            </a:r>
          </a:p>
          <a:p>
            <a:r>
              <a:rPr lang="ru-RU" dirty="0"/>
              <a:t> Ролевые игры проблемной направленности</a:t>
            </a: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0" y="0"/>
          <a:ext cx="911157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Слайд" r:id="rId2" imgW="4568900" imgH="3425883" progId="PowerPoint.Slide.12">
                  <p:embed/>
                </p:oleObj>
              </mc:Choice>
              <mc:Fallback>
                <p:oleObj name="Слайд" r:id="rId2" imgW="4568900" imgH="342588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157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Памятка для учащихся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>
                <a:solidFill>
                  <a:srgbClr val="002060"/>
                </a:solidFill>
              </a:rPr>
              <a:t>Планируем свою деятельность при работе над проектом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Определите задачи работы для группы.</a:t>
            </a:r>
          </a:p>
          <a:p>
            <a:pPr lvl="0"/>
            <a:r>
              <a:rPr lang="ru-RU" dirty="0"/>
              <a:t>Определите задания, которые необходимо будет выполнить в связи с задачами.</a:t>
            </a:r>
          </a:p>
          <a:p>
            <a:pPr lvl="0"/>
            <a:r>
              <a:rPr lang="ru-RU" dirty="0"/>
              <a:t>Решите, кто, что будет делать; каждый выполняет свою часть общего задания.</a:t>
            </a:r>
          </a:p>
          <a:p>
            <a:pPr lvl="0"/>
            <a:r>
              <a:rPr lang="ru-RU" dirty="0"/>
              <a:t>Определите, в какой последовательности необходимо будет выполнить все задания.</a:t>
            </a:r>
          </a:p>
          <a:p>
            <a:pPr lvl="0"/>
            <a:r>
              <a:rPr lang="ru-RU" dirty="0"/>
              <a:t>Составьте план работы и решите, к какому сроку каждому нужно будет выполнить свое задание.</a:t>
            </a:r>
          </a:p>
          <a:p>
            <a:pPr lvl="0"/>
            <a:r>
              <a:rPr lang="ru-RU" dirty="0"/>
              <a:t>Обсудите, в какой форме нужно будет представить свою часть задания.</a:t>
            </a:r>
          </a:p>
          <a:p>
            <a:pPr lvl="0"/>
            <a:r>
              <a:rPr lang="ru-RU" dirty="0"/>
              <a:t>Выясните, где можно будет найти материал для своего задания, и определите «белые пятна» в имеющейся информации.</a:t>
            </a:r>
          </a:p>
          <a:p>
            <a:pPr lvl="0"/>
            <a:r>
              <a:rPr lang="ru-RU" dirty="0"/>
              <a:t>Определите, как вы оформите результаты своего проекта и как его лучше представить.</a:t>
            </a: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838200" y="1408113"/>
            <a:ext cx="7305700" cy="494984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pPr lvl="0" algn="ctr"/>
            <a:r>
              <a:rPr lang="ru-RU" b="1" cap="none" dirty="0">
                <a:solidFill>
                  <a:schemeClr val="tx1"/>
                </a:solidFill>
                <a:effectLst/>
                <a:latin typeface="Times New Roman" pitchFamily="18" charset="0"/>
              </a:rPr>
              <a:t>Технологии обучения</a:t>
            </a:r>
            <a:endParaRPr lang="ru-RU" dirty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946150" y="1522413"/>
            <a:ext cx="2411404" cy="2635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Обучение в сотрудничестве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508" name="AutoShape 4"/>
          <p:cNvCxnSpPr>
            <a:cxnSpLocks noChangeShapeType="1"/>
          </p:cNvCxnSpPr>
          <p:nvPr/>
        </p:nvCxnSpPr>
        <p:spPr bwMode="auto">
          <a:xfrm>
            <a:off x="3357554" y="1643050"/>
            <a:ext cx="73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928662" y="1857364"/>
            <a:ext cx="2411404" cy="2359032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етод проектов:</a:t>
            </a: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постановка проблемы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участие в </a:t>
            </a:r>
            <a:r>
              <a:rPr kumimoji="0" 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целеполагании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формулирование задач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распределение этапов работы, функции каждого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сбор информации и ее организация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обсуждение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коррекция, дополнение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подготовка к презентации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презентация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512" name="AutoShape 8"/>
          <p:cNvCxnSpPr>
            <a:cxnSpLocks noChangeShapeType="1"/>
          </p:cNvCxnSpPr>
          <p:nvPr/>
        </p:nvCxnSpPr>
        <p:spPr bwMode="auto">
          <a:xfrm>
            <a:off x="3357554" y="2928934"/>
            <a:ext cx="73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3" name="AutoShape 9"/>
          <p:cNvCxnSpPr>
            <a:cxnSpLocks noChangeShapeType="1"/>
          </p:cNvCxnSpPr>
          <p:nvPr/>
        </p:nvCxnSpPr>
        <p:spPr bwMode="auto">
          <a:xfrm>
            <a:off x="3286116" y="5715016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4" name="AutoShape 10"/>
          <p:cNvCxnSpPr>
            <a:cxnSpLocks noChangeShapeType="1"/>
          </p:cNvCxnSpPr>
          <p:nvPr/>
        </p:nvCxnSpPr>
        <p:spPr bwMode="auto">
          <a:xfrm rot="5400000">
            <a:off x="1393009" y="3679033"/>
            <a:ext cx="407196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3500430" y="3000372"/>
            <a:ext cx="1370013" cy="1395412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Технологии обучения нацелены на: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1516" name="AutoShape 12"/>
          <p:cNvCxnSpPr>
            <a:cxnSpLocks noChangeShapeType="1"/>
          </p:cNvCxnSpPr>
          <p:nvPr/>
        </p:nvCxnSpPr>
        <p:spPr bwMode="auto">
          <a:xfrm>
            <a:off x="3286116" y="4572008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7" name="AutoShape 13"/>
          <p:cNvCxnSpPr>
            <a:cxnSpLocks noChangeShapeType="1"/>
          </p:cNvCxnSpPr>
          <p:nvPr/>
        </p:nvCxnSpPr>
        <p:spPr bwMode="auto">
          <a:xfrm rot="5400000">
            <a:off x="3158326" y="3506002"/>
            <a:ext cx="3694126" cy="95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8" name="AutoShape 14"/>
          <p:cNvCxnSpPr>
            <a:cxnSpLocks noChangeShapeType="1"/>
          </p:cNvCxnSpPr>
          <p:nvPr/>
        </p:nvCxnSpPr>
        <p:spPr bwMode="auto">
          <a:xfrm>
            <a:off x="5010150" y="1663700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19" name="AutoShape 15"/>
          <p:cNvCxnSpPr>
            <a:cxnSpLocks noChangeShapeType="1"/>
          </p:cNvCxnSpPr>
          <p:nvPr/>
        </p:nvCxnSpPr>
        <p:spPr bwMode="auto">
          <a:xfrm>
            <a:off x="5000628" y="1928802"/>
            <a:ext cx="104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0" name="AutoShape 16"/>
          <p:cNvCxnSpPr>
            <a:cxnSpLocks noChangeShapeType="1"/>
          </p:cNvCxnSpPr>
          <p:nvPr/>
        </p:nvCxnSpPr>
        <p:spPr bwMode="auto">
          <a:xfrm>
            <a:off x="5000628" y="2285992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1" name="AutoShape 17"/>
          <p:cNvCxnSpPr>
            <a:cxnSpLocks noChangeShapeType="1"/>
          </p:cNvCxnSpPr>
          <p:nvPr/>
        </p:nvCxnSpPr>
        <p:spPr bwMode="auto">
          <a:xfrm>
            <a:off x="5000628" y="2643182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2" name="AutoShape 18"/>
          <p:cNvCxnSpPr>
            <a:cxnSpLocks noChangeShapeType="1"/>
          </p:cNvCxnSpPr>
          <p:nvPr/>
        </p:nvCxnSpPr>
        <p:spPr bwMode="auto">
          <a:xfrm>
            <a:off x="5000628" y="2928934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3" name="AutoShape 19"/>
          <p:cNvCxnSpPr>
            <a:cxnSpLocks noChangeShapeType="1"/>
          </p:cNvCxnSpPr>
          <p:nvPr/>
        </p:nvCxnSpPr>
        <p:spPr bwMode="auto">
          <a:xfrm>
            <a:off x="5000628" y="3500438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4" name="AutoShape 20"/>
          <p:cNvCxnSpPr>
            <a:cxnSpLocks noChangeShapeType="1"/>
          </p:cNvCxnSpPr>
          <p:nvPr/>
        </p:nvCxnSpPr>
        <p:spPr bwMode="auto">
          <a:xfrm>
            <a:off x="5000628" y="3214686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5" name="AutoShape 21"/>
          <p:cNvCxnSpPr>
            <a:cxnSpLocks noChangeShapeType="1"/>
          </p:cNvCxnSpPr>
          <p:nvPr/>
        </p:nvCxnSpPr>
        <p:spPr bwMode="auto">
          <a:xfrm>
            <a:off x="5000628" y="3929066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6" name="AutoShape 22"/>
          <p:cNvCxnSpPr>
            <a:cxnSpLocks noChangeShapeType="1"/>
          </p:cNvCxnSpPr>
          <p:nvPr/>
        </p:nvCxnSpPr>
        <p:spPr bwMode="auto">
          <a:xfrm>
            <a:off x="5000628" y="4286256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7" name="AutoShape 23"/>
          <p:cNvCxnSpPr>
            <a:cxnSpLocks noChangeShapeType="1"/>
          </p:cNvCxnSpPr>
          <p:nvPr/>
        </p:nvCxnSpPr>
        <p:spPr bwMode="auto">
          <a:xfrm>
            <a:off x="5000628" y="4572008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8" name="AutoShape 24"/>
          <p:cNvCxnSpPr>
            <a:cxnSpLocks noChangeShapeType="1"/>
          </p:cNvCxnSpPr>
          <p:nvPr/>
        </p:nvCxnSpPr>
        <p:spPr bwMode="auto">
          <a:xfrm>
            <a:off x="5000628" y="5000636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9" name="AutoShape 25"/>
          <p:cNvCxnSpPr>
            <a:cxnSpLocks noChangeShapeType="1"/>
          </p:cNvCxnSpPr>
          <p:nvPr/>
        </p:nvCxnSpPr>
        <p:spPr bwMode="auto">
          <a:xfrm>
            <a:off x="5000628" y="5357826"/>
            <a:ext cx="104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31" name="AutoShape 27"/>
          <p:cNvCxnSpPr>
            <a:cxnSpLocks noChangeShapeType="1"/>
          </p:cNvCxnSpPr>
          <p:nvPr/>
        </p:nvCxnSpPr>
        <p:spPr bwMode="auto">
          <a:xfrm>
            <a:off x="4857752" y="3714752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32" name="AutoShape 28"/>
          <p:cNvCxnSpPr>
            <a:cxnSpLocks noChangeShapeType="1"/>
          </p:cNvCxnSpPr>
          <p:nvPr/>
        </p:nvCxnSpPr>
        <p:spPr bwMode="auto">
          <a:xfrm>
            <a:off x="3428992" y="3714752"/>
            <a:ext cx="1047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072066" y="1500174"/>
            <a:ext cx="2928958" cy="2730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интереса, мотивации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5072066" y="1857364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активность субъекта учения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5072066" y="2143116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интерактивность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5072066" y="2786058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достижение функциональной грамотности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5072066" y="3071810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рефлексии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5072066" y="3357563"/>
            <a:ext cx="2928958" cy="2143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</a:t>
            </a:r>
            <a:r>
              <a:rPr kumimoji="0" lang="ru-RU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креативности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5072066" y="4143381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приращение знаний, навыков и умений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5072067" y="4500570"/>
            <a:ext cx="2928957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приращение в духовной сфере школьников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5072066" y="4857760"/>
            <a:ext cx="2928958" cy="26355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4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самореализацию и социализацию учащихся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072066" y="5214950"/>
            <a:ext cx="2928958" cy="24450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предотвращение перегрузки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5072066" y="2500306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413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увеличение его самостоятельности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5072066" y="3786190"/>
            <a:ext cx="2928958" cy="21431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получение реального речевого продукта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928662" y="4286256"/>
            <a:ext cx="2397125" cy="51435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</a:rPr>
              <a:t>Р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абота с языковым портфелем (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портфолио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928662" y="4857760"/>
            <a:ext cx="2397125" cy="1357321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Ролевые игры проблемной направленности: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смена видов деятельности (чтение, говорение, письмо и т.д.)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чередование видов активности (интеллектуальной – эмоциональной – двигательной)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включение «разрядок»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G:\Сказка -от Саух\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357166"/>
          <a:ext cx="8786874" cy="6357982"/>
        </p:xfrm>
        <a:graphic>
          <a:graphicData uri="http://schemas.openxmlformats.org/drawingml/2006/table">
            <a:tbl>
              <a:tblPr/>
              <a:tblGrid>
                <a:gridCol w="87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648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Расстановка учебных парт при обучении в малых группах сотрудничества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49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3428992" y="3857628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5357818" y="2357430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>
            <a:off x="5357818" y="3929066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357686" y="3214686"/>
            <a:ext cx="2000264" cy="5715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rot="16200000">
            <a:off x="5563204" y="4009433"/>
            <a:ext cx="2161000" cy="57150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 rot="16200000">
            <a:off x="1884146" y="3902278"/>
            <a:ext cx="2161000" cy="6429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42910" y="3143248"/>
            <a:ext cx="2000264" cy="5715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7143768" y="3929066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1857356" y="3857628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1928794" y="2357430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1000100" y="2357430"/>
            <a:ext cx="661244" cy="678661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«Портфеля ученика»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Титульная страница. </a:t>
            </a:r>
          </a:p>
          <a:p>
            <a:pPr lvl="0"/>
            <a:r>
              <a:rPr lang="ru-RU" dirty="0"/>
              <a:t>Содержание «портфеля ученика».</a:t>
            </a:r>
          </a:p>
          <a:p>
            <a:pPr lvl="0"/>
            <a:r>
              <a:rPr lang="ru-RU" dirty="0"/>
              <a:t>Краткая история успехов ученика по иностранному языку</a:t>
            </a:r>
          </a:p>
          <a:p>
            <a:pPr lvl="0"/>
            <a:r>
              <a:rPr lang="ru-RU" dirty="0"/>
              <a:t>Записи, доклады, домашние работы. </a:t>
            </a:r>
          </a:p>
          <a:p>
            <a:pPr lvl="0"/>
            <a:r>
              <a:rPr lang="ru-RU" dirty="0"/>
              <a:t>Контрольные, самостоятельные работы. </a:t>
            </a:r>
          </a:p>
          <a:p>
            <a:pPr lvl="0"/>
            <a:r>
              <a:rPr lang="ru-RU" dirty="0"/>
              <a:t>Тесты. Четыре различных теста по не менее, чем трем темам.</a:t>
            </a:r>
          </a:p>
          <a:p>
            <a:pPr lvl="0"/>
            <a:r>
              <a:rPr lang="ru-RU" dirty="0"/>
              <a:t>Групповой проект. Опишите детально групповой проект, в котором вы принимали участие.</a:t>
            </a:r>
          </a:p>
          <a:p>
            <a:pPr lvl="0"/>
            <a:r>
              <a:rPr lang="ru-RU" dirty="0"/>
              <a:t>Моё хобби</a:t>
            </a:r>
          </a:p>
          <a:p>
            <a:pPr lvl="0"/>
            <a:r>
              <a:rPr lang="ru-RU" dirty="0"/>
              <a:t>Оценка родителей/рецензента. Письменная рецензия родителей (на русском языке) или независимого рецензента (на иностранном языке).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Сравнительные показатели уровня </a:t>
            </a:r>
            <a:r>
              <a:rPr lang="ru-RU" sz="2200" b="1" dirty="0" err="1"/>
              <a:t>сформированности</a:t>
            </a:r>
            <a:r>
              <a:rPr lang="ru-RU" sz="2200" b="1" dirty="0"/>
              <a:t>  коммуникативных навыков и умений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387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Трек</vt:lpstr>
      <vt:lpstr>Слайд</vt:lpstr>
      <vt:lpstr>Денисова Надежда Владимировна учитель английского языка  </vt:lpstr>
      <vt:lpstr>Используемые технологии</vt:lpstr>
      <vt:lpstr>Презентация PowerPoint</vt:lpstr>
      <vt:lpstr>Памятка для учащихся  Планируем свою деятельность при работе над проектом </vt:lpstr>
      <vt:lpstr>Технологии обучения</vt:lpstr>
      <vt:lpstr>Презентация PowerPoint</vt:lpstr>
      <vt:lpstr>Презентация PowerPoint</vt:lpstr>
      <vt:lpstr>Структура «Портфеля ученика»</vt:lpstr>
      <vt:lpstr>Сравнительные показатели уровня сформированности  коммуникативных навыков и умений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Денисова Надежда Владимировна учитель начальных классов МБОУ </dc:title>
  <dc:creator>Admin</dc:creator>
  <cp:lastModifiedBy>Alina Kondratyeva</cp:lastModifiedBy>
  <cp:revision>29</cp:revision>
  <dcterms:created xsi:type="dcterms:W3CDTF">2014-02-16T14:00:59Z</dcterms:created>
  <dcterms:modified xsi:type="dcterms:W3CDTF">2022-09-04T06:37:43Z</dcterms:modified>
</cp:coreProperties>
</file>